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10287000" cx="18288000"/>
  <p:notesSz cx="10287000" cy="18288000"/>
  <p:embeddedFontLst>
    <p:embeddedFont>
      <p:font typeface="Source Sans Pro SemiBold"/>
      <p:regular r:id="rId22"/>
      <p:bold r:id="rId23"/>
      <p:italic r:id="rId24"/>
      <p:boldItalic r:id="rId25"/>
    </p:embeddedFont>
    <p:embeddedFont>
      <p:font typeface="Nanum Gothic"/>
      <p:regular r:id="rId26"/>
      <p:bold r:id="rId27"/>
    </p:embeddedFont>
    <p:embeddedFont>
      <p:font typeface="Shadows Into Light"/>
      <p:regular r:id="rId28"/>
    </p:embeddedFont>
    <p:embeddedFont>
      <p:font typeface="Source Sans Pro"/>
      <p:regular r:id="rId29"/>
      <p:bold r:id="rId30"/>
      <p:italic r:id="rId31"/>
      <p:boldItalic r:id="rId32"/>
    </p:embeddedFont>
    <p:embeddedFont>
      <p:font typeface="NanumGothic ExtraBold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4" roundtripDataSignature="AMtx7mi4nVPQrTPoPWBGq1eC9fAmLRSK7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3FDA79-52C0-49E1-A715-650DDE40DBBC}">
  <a:tblStyle styleId="{1F3FDA79-52C0-49E1-A715-650DDE40DBB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SourceSansProSemiBold-regular.fntdata"/><Relationship Id="rId21" Type="http://schemas.openxmlformats.org/officeDocument/2006/relationships/slide" Target="slides/slide15.xml"/><Relationship Id="rId24" Type="http://schemas.openxmlformats.org/officeDocument/2006/relationships/font" Target="fonts/SourceSansProSemiBold-italic.fntdata"/><Relationship Id="rId23" Type="http://schemas.openxmlformats.org/officeDocument/2006/relationships/font" Target="fonts/SourceSansPro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anumGothic-regular.fntdata"/><Relationship Id="rId25" Type="http://schemas.openxmlformats.org/officeDocument/2006/relationships/font" Target="fonts/SourceSansProSemiBold-boldItalic.fntdata"/><Relationship Id="rId28" Type="http://schemas.openxmlformats.org/officeDocument/2006/relationships/font" Target="fonts/ShadowsIntoLight-regular.fntdata"/><Relationship Id="rId27" Type="http://schemas.openxmlformats.org/officeDocument/2006/relationships/font" Target="fonts/NanumGothic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SourceSansPr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urceSansPro-italic.fntdata"/><Relationship Id="rId30" Type="http://schemas.openxmlformats.org/officeDocument/2006/relationships/font" Target="fonts/SourceSansPro-bold.fntdata"/><Relationship Id="rId11" Type="http://schemas.openxmlformats.org/officeDocument/2006/relationships/slide" Target="slides/slide5.xml"/><Relationship Id="rId33" Type="http://schemas.openxmlformats.org/officeDocument/2006/relationships/font" Target="fonts/NanumGothicExtraBold-bold.fntdata"/><Relationship Id="rId10" Type="http://schemas.openxmlformats.org/officeDocument/2006/relationships/slide" Target="slides/slide4.xml"/><Relationship Id="rId32" Type="http://schemas.openxmlformats.org/officeDocument/2006/relationships/font" Target="fonts/SourceSansPr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19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2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12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12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6f38669a26_1_109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6f38669a26_1_109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g16f38669a26_1_109:notes"/>
          <p:cNvSpPr txBox="1"/>
          <p:nvPr>
            <p:ph idx="12" type="sldNum"/>
          </p:nvPr>
        </p:nvSpPr>
        <p:spPr>
          <a:xfrm>
            <a:off x="5827713" y="17372013"/>
            <a:ext cx="44577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p2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25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2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1. 공공기관 업무 간소화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-&gt; 기존에 담당 기관에 신고 접수 후 해당 기관에서 운영회사에 조치하는 부분을 운영회사 분류를 통해 업무 간소화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2. 신고 절차 간소화로 신고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-&gt; 기존 방식 : qr 스캔 / 회사 선택 / 위치 지정 / 신고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-&gt; 사진 촬영 / 회사선택(자동) 신고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3. 보행자 편의 개선 : 시각장애인, 아이, 노약자 등 보행 시 불편 감소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20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p2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5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6f38669a26_1_8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16f38669a26_1_8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4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0" name="Google Shape;230;p14:notes"/>
          <p:cNvSpPr txBox="1"/>
          <p:nvPr>
            <p:ph idx="12" type="sldNum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1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6f38669a26_1_50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16f38669a26_1_50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6f38669a26_1_76:notes"/>
          <p:cNvSpPr txBox="1"/>
          <p:nvPr>
            <p:ph idx="1" type="body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16f38669a26_1_76:notes"/>
          <p:cNvSpPr/>
          <p:nvPr>
            <p:ph idx="2" type="sldImg"/>
          </p:nvPr>
        </p:nvSpPr>
        <p:spPr>
          <a:xfrm>
            <a:off x="-342900" y="2286000"/>
            <a:ext cx="10972800" cy="6172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4" name="Google Shape;44;p3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6" name="Google Shape;46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61" name="Google Shape;61;p4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10" Type="http://schemas.openxmlformats.org/officeDocument/2006/relationships/image" Target="../media/image36.png"/><Relationship Id="rId9" Type="http://schemas.openxmlformats.org/officeDocument/2006/relationships/image" Target="../media/image21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35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Relationship Id="rId7" Type="http://schemas.openxmlformats.org/officeDocument/2006/relationships/image" Target="../media/image30.png"/><Relationship Id="rId8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9.jp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86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12472" y="-1624625"/>
            <a:ext cx="4243991" cy="10807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772196" y="7145269"/>
            <a:ext cx="20819048" cy="323809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2443991" y="2520169"/>
            <a:ext cx="15843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1" i="0" lang="ko-KR" sz="66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Object Detection 서비스 프로토타이핑</a:t>
            </a:r>
            <a:endParaRPr b="1"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10906115" y="7165657"/>
            <a:ext cx="6301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ko-KR" sz="26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우리 생활에 적용하는 AI</a:t>
            </a:r>
            <a:endParaRPr b="1" i="0" sz="2600" u="none" cap="none" strike="noStrike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lang="ko-KR" sz="2600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부산/경남 8반 25조</a:t>
            </a:r>
            <a:endParaRPr b="1" sz="2600">
              <a:solidFill>
                <a:srgbClr val="FFFF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950839" y="1887447"/>
            <a:ext cx="7819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i="0" lang="ko-KR" sz="2900" u="none" cap="none" strike="noStrike">
                <a:solidFill>
                  <a:srgbClr val="FFFFFF"/>
                </a:solidFill>
                <a:latin typeface="Nanum Gothic"/>
                <a:ea typeface="Nanum Gothic"/>
                <a:cs typeface="Nanum Gothic"/>
                <a:sym typeface="Nanum Gothic"/>
              </a:rPr>
              <a:t>AIVEL스쿨 미니프로젝트</a:t>
            </a:r>
            <a:endParaRPr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10159924" y="7836560"/>
            <a:ext cx="1827517" cy="1590486"/>
            <a:chOff x="12495743" y="8278330"/>
            <a:chExt cx="1827517" cy="1590486"/>
          </a:xfrm>
        </p:grpSpPr>
        <p:sp>
          <p:nvSpPr>
            <p:cNvPr id="95" name="Google Shape;95;p1"/>
            <p:cNvSpPr/>
            <p:nvPr/>
          </p:nvSpPr>
          <p:spPr>
            <a:xfrm>
              <a:off x="12495743" y="8278330"/>
              <a:ext cx="920331" cy="1387621"/>
            </a:xfrm>
            <a:custGeom>
              <a:rect b="b" l="l" r="r" t="t"/>
              <a:pathLst>
                <a:path extrusionOk="0" h="1760676" w="1167759">
                  <a:moveTo>
                    <a:pt x="1165854" y="0"/>
                  </a:moveTo>
                  <a:lnTo>
                    <a:pt x="0" y="327025"/>
                  </a:lnTo>
                  <a:cubicBezTo>
                    <a:pt x="1693" y="804909"/>
                    <a:pt x="3387" y="1282792"/>
                    <a:pt x="5080" y="1760676"/>
                  </a:cubicBezTo>
                  <a:lnTo>
                    <a:pt x="1167759" y="1427936"/>
                  </a:lnTo>
                  <a:lnTo>
                    <a:pt x="11658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2D55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1"/>
            <p:cNvGrpSpPr/>
            <p:nvPr/>
          </p:nvGrpSpPr>
          <p:grpSpPr>
            <a:xfrm>
              <a:off x="12496794" y="8291504"/>
              <a:ext cx="1826466" cy="1577312"/>
              <a:chOff x="9025384" y="8958837"/>
              <a:chExt cx="894771" cy="772712"/>
            </a:xfrm>
          </p:grpSpPr>
          <p:sp>
            <p:nvSpPr>
              <p:cNvPr id="97" name="Google Shape;97;p1"/>
              <p:cNvSpPr/>
              <p:nvPr/>
            </p:nvSpPr>
            <p:spPr>
              <a:xfrm>
                <a:off x="9029601" y="9513164"/>
                <a:ext cx="881873" cy="216170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8" name="Google Shape;98;p1"/>
              <p:cNvGrpSpPr/>
              <p:nvPr/>
            </p:nvGrpSpPr>
            <p:grpSpPr>
              <a:xfrm>
                <a:off x="9025384" y="8958837"/>
                <a:ext cx="894771" cy="772712"/>
                <a:chOff x="2444109" y="6343951"/>
                <a:chExt cx="2317507" cy="2001367"/>
              </a:xfrm>
            </p:grpSpPr>
            <p:sp>
              <p:nvSpPr>
                <p:cNvPr id="99" name="Google Shape;99;p1"/>
                <p:cNvSpPr/>
                <p:nvPr/>
              </p:nvSpPr>
              <p:spPr>
                <a:xfrm>
                  <a:off x="2460840" y="6343951"/>
                  <a:ext cx="2284101" cy="559891"/>
                </a:xfrm>
                <a:custGeom>
                  <a:rect b="b" l="l" r="r" t="t"/>
                  <a:pathLst>
                    <a:path extrusionOk="0" h="559891" w="2284101">
                      <a:moveTo>
                        <a:pt x="1135380" y="0"/>
                      </a:moveTo>
                      <a:lnTo>
                        <a:pt x="2284101" y="236220"/>
                      </a:lnTo>
                      <a:lnTo>
                        <a:pt x="1148721" y="559891"/>
                      </a:lnTo>
                      <a:lnTo>
                        <a:pt x="0" y="308431"/>
                      </a:lnTo>
                      <a:lnTo>
                        <a:pt x="1135380" y="0"/>
                      </a:lnTo>
                      <a:close/>
                    </a:path>
                  </a:pathLst>
                </a:custGeom>
                <a:solidFill>
                  <a:srgbClr val="CEE5D0"/>
                </a:solidFill>
                <a:ln cap="flat" cmpd="sng" w="25400">
                  <a:solidFill>
                    <a:srgbClr val="2D553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" name="Google Shape;100;p1"/>
                <p:cNvSpPr/>
                <p:nvPr/>
              </p:nvSpPr>
              <p:spPr>
                <a:xfrm>
                  <a:off x="3593856" y="6584642"/>
                  <a:ext cx="1167760" cy="1760676"/>
                </a:xfrm>
                <a:custGeom>
                  <a:rect b="b" l="l" r="r" t="t"/>
                  <a:pathLst>
                    <a:path extrusionOk="0" h="1760676" w="1167759">
                      <a:moveTo>
                        <a:pt x="1165854" y="0"/>
                      </a:moveTo>
                      <a:lnTo>
                        <a:pt x="0" y="327025"/>
                      </a:lnTo>
                      <a:cubicBezTo>
                        <a:pt x="1693" y="804909"/>
                        <a:pt x="3387" y="1282792"/>
                        <a:pt x="5080" y="1760676"/>
                      </a:cubicBezTo>
                      <a:lnTo>
                        <a:pt x="1167759" y="1427936"/>
                      </a:lnTo>
                      <a:lnTo>
                        <a:pt x="1165854" y="0"/>
                      </a:lnTo>
                      <a:close/>
                    </a:path>
                  </a:pathLst>
                </a:custGeom>
                <a:solidFill>
                  <a:srgbClr val="CEE5D0"/>
                </a:solidFill>
                <a:ln cap="flat" cmpd="sng" w="25400">
                  <a:solidFill>
                    <a:srgbClr val="2D553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p1"/>
                <p:cNvSpPr/>
                <p:nvPr/>
              </p:nvSpPr>
              <p:spPr>
                <a:xfrm>
                  <a:off x="2444109" y="6654799"/>
                  <a:ext cx="1155706" cy="1682571"/>
                </a:xfrm>
                <a:custGeom>
                  <a:rect b="b" l="l" r="r" t="t"/>
                  <a:pathLst>
                    <a:path extrusionOk="0" h="1682571" w="1155706">
                      <a:moveTo>
                        <a:pt x="0" y="0"/>
                      </a:moveTo>
                      <a:lnTo>
                        <a:pt x="1150626" y="248920"/>
                      </a:lnTo>
                      <a:cubicBezTo>
                        <a:pt x="1152319" y="726804"/>
                        <a:pt x="1154013" y="1204687"/>
                        <a:pt x="1155706" y="1682571"/>
                      </a:cubicBezTo>
                      <a:lnTo>
                        <a:pt x="1905" y="14488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cap="flat" cmpd="sng" w="25400">
                  <a:solidFill>
                    <a:srgbClr val="2D553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102" name="Google Shape;102;p1"/>
          <p:cNvGrpSpPr/>
          <p:nvPr/>
        </p:nvGrpSpPr>
        <p:grpSpPr>
          <a:xfrm>
            <a:off x="5632704" y="8782604"/>
            <a:ext cx="973449" cy="838095"/>
            <a:chOff x="2444109" y="6343951"/>
            <a:chExt cx="2320732" cy="1998042"/>
          </a:xfrm>
        </p:grpSpPr>
        <p:sp>
          <p:nvSpPr>
            <p:cNvPr id="103" name="Google Shape;103;p1"/>
            <p:cNvSpPr/>
            <p:nvPr/>
          </p:nvSpPr>
          <p:spPr>
            <a:xfrm>
              <a:off x="2460840" y="6343951"/>
              <a:ext cx="2284101" cy="559891"/>
            </a:xfrm>
            <a:custGeom>
              <a:rect b="b" l="l" r="r" t="t"/>
              <a:pathLst>
                <a:path extrusionOk="0" h="559891" w="2284101">
                  <a:moveTo>
                    <a:pt x="1135380" y="0"/>
                  </a:moveTo>
                  <a:lnTo>
                    <a:pt x="2284101" y="236220"/>
                  </a:lnTo>
                  <a:lnTo>
                    <a:pt x="1148721" y="559891"/>
                  </a:lnTo>
                  <a:lnTo>
                    <a:pt x="0" y="308431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25400">
              <a:solidFill>
                <a:srgbClr val="2D55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2444109" y="6654800"/>
              <a:ext cx="1155706" cy="1682571"/>
            </a:xfrm>
            <a:custGeom>
              <a:rect b="b" l="l" r="r" t="t"/>
              <a:pathLst>
                <a:path extrusionOk="0" h="1682571" w="1155706">
                  <a:moveTo>
                    <a:pt x="0" y="0"/>
                  </a:moveTo>
                  <a:lnTo>
                    <a:pt x="1150626" y="248920"/>
                  </a:lnTo>
                  <a:cubicBezTo>
                    <a:pt x="1152319" y="726804"/>
                    <a:pt x="1154013" y="1204687"/>
                    <a:pt x="1155706" y="1682571"/>
                  </a:cubicBezTo>
                  <a:lnTo>
                    <a:pt x="1905" y="14488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F86"/>
            </a:solidFill>
            <a:ln cap="flat" cmpd="sng" w="25400">
              <a:solidFill>
                <a:srgbClr val="2D55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3597082" y="6581317"/>
              <a:ext cx="1167759" cy="1760676"/>
            </a:xfrm>
            <a:custGeom>
              <a:rect b="b" l="l" r="r" t="t"/>
              <a:pathLst>
                <a:path extrusionOk="0" h="1760676" w="1167759">
                  <a:moveTo>
                    <a:pt x="1165854" y="0"/>
                  </a:moveTo>
                  <a:lnTo>
                    <a:pt x="0" y="327025"/>
                  </a:lnTo>
                  <a:cubicBezTo>
                    <a:pt x="1693" y="804909"/>
                    <a:pt x="3387" y="1282792"/>
                    <a:pt x="5080" y="1760676"/>
                  </a:cubicBezTo>
                  <a:lnTo>
                    <a:pt x="1167759" y="1427936"/>
                  </a:lnTo>
                  <a:lnTo>
                    <a:pt x="1165854" y="0"/>
                  </a:lnTo>
                  <a:close/>
                </a:path>
              </a:pathLst>
            </a:custGeom>
            <a:solidFill>
              <a:srgbClr val="CEE5D0"/>
            </a:solidFill>
            <a:ln cap="flat" cmpd="sng" w="25400">
              <a:solidFill>
                <a:srgbClr val="2D55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" name="Google Shape;10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" name="Google Shape;107;p1"/>
          <p:cNvGrpSpPr/>
          <p:nvPr/>
        </p:nvGrpSpPr>
        <p:grpSpPr>
          <a:xfrm>
            <a:off x="2432211" y="6344278"/>
            <a:ext cx="2973360" cy="1998045"/>
            <a:chOff x="2432211" y="6344278"/>
            <a:chExt cx="2973360" cy="1998045"/>
          </a:xfrm>
        </p:grpSpPr>
        <p:grpSp>
          <p:nvGrpSpPr>
            <p:cNvPr id="108" name="Google Shape;108;p1"/>
            <p:cNvGrpSpPr/>
            <p:nvPr/>
          </p:nvGrpSpPr>
          <p:grpSpPr>
            <a:xfrm>
              <a:off x="2432211" y="6344278"/>
              <a:ext cx="2320732" cy="1998045"/>
              <a:chOff x="2444109" y="6343951"/>
              <a:chExt cx="2320732" cy="1998045"/>
            </a:xfrm>
          </p:grpSpPr>
          <p:sp>
            <p:nvSpPr>
              <p:cNvPr id="109" name="Google Shape;109;p1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1"/>
            <p:cNvGrpSpPr/>
            <p:nvPr/>
          </p:nvGrpSpPr>
          <p:grpSpPr>
            <a:xfrm>
              <a:off x="4146000" y="7234778"/>
              <a:ext cx="1259571" cy="1084434"/>
              <a:chOff x="2444109" y="6343951"/>
              <a:chExt cx="2320732" cy="1998045"/>
            </a:xfrm>
          </p:grpSpPr>
          <p:sp>
            <p:nvSpPr>
              <p:cNvPr id="113" name="Google Shape;113;p1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6" name="Google Shape;116;p1"/>
          <p:cNvGrpSpPr/>
          <p:nvPr/>
        </p:nvGrpSpPr>
        <p:grpSpPr>
          <a:xfrm>
            <a:off x="9025384" y="8958840"/>
            <a:ext cx="896016" cy="771429"/>
            <a:chOff x="9025384" y="8958840"/>
            <a:chExt cx="896016" cy="771429"/>
          </a:xfrm>
        </p:grpSpPr>
        <p:sp>
          <p:nvSpPr>
            <p:cNvPr id="117" name="Google Shape;117;p1"/>
            <p:cNvSpPr/>
            <p:nvPr/>
          </p:nvSpPr>
          <p:spPr>
            <a:xfrm>
              <a:off x="9029601" y="9510675"/>
              <a:ext cx="881873" cy="216170"/>
            </a:xfrm>
            <a:custGeom>
              <a:rect b="b" l="l" r="r" t="t"/>
              <a:pathLst>
                <a:path extrusionOk="0" h="559891" w="2284101">
                  <a:moveTo>
                    <a:pt x="1135380" y="0"/>
                  </a:moveTo>
                  <a:lnTo>
                    <a:pt x="2284101" y="236220"/>
                  </a:lnTo>
                  <a:lnTo>
                    <a:pt x="1148721" y="559891"/>
                  </a:lnTo>
                  <a:lnTo>
                    <a:pt x="0" y="308431"/>
                  </a:lnTo>
                  <a:lnTo>
                    <a:pt x="1135380" y="0"/>
                  </a:lnTo>
                  <a:close/>
                </a:path>
              </a:pathLst>
            </a:custGeom>
            <a:noFill/>
            <a:ln cap="flat" cmpd="sng" w="25400">
              <a:solidFill>
                <a:srgbClr val="2D553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" name="Google Shape;118;p1"/>
            <p:cNvGrpSpPr/>
            <p:nvPr/>
          </p:nvGrpSpPr>
          <p:grpSpPr>
            <a:xfrm>
              <a:off x="9025384" y="8958840"/>
              <a:ext cx="896016" cy="771429"/>
              <a:chOff x="2444109" y="6343951"/>
              <a:chExt cx="2320732" cy="1998042"/>
            </a:xfrm>
          </p:grpSpPr>
          <p:sp>
            <p:nvSpPr>
              <p:cNvPr id="119" name="Google Shape;119;p1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"/>
              <p:cNvSpPr/>
              <p:nvPr/>
            </p:nvSpPr>
            <p:spPr>
              <a:xfrm>
                <a:off x="3597082" y="6581317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noFill/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22" name="Google Shape;122;p1"/>
          <p:cNvPicPr preferRelativeResize="0"/>
          <p:nvPr/>
        </p:nvPicPr>
        <p:blipFill rotWithShape="1">
          <a:blip r:embed="rId6">
            <a:alphaModFix/>
          </a:blip>
          <a:srcRect b="2599" l="0" r="66387" t="0"/>
          <a:stretch/>
        </p:blipFill>
        <p:spPr>
          <a:xfrm>
            <a:off x="2537454" y="1950720"/>
            <a:ext cx="461010" cy="314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86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9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0"/>
              <a:buFont typeface="Arial"/>
              <a:buNone/>
            </a:pPr>
            <a:r>
              <a:rPr b="0" i="0" lang="ko-KR" sz="32000" u="none" cap="none" strike="noStrik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9"/>
          <p:cNvSpPr txBox="1"/>
          <p:nvPr/>
        </p:nvSpPr>
        <p:spPr>
          <a:xfrm>
            <a:off x="5810977" y="3437961"/>
            <a:ext cx="12572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ko-KR" sz="68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프로토타이핑</a:t>
            </a:r>
            <a:endParaRPr b="0" i="0" sz="68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1743" y="6451243"/>
            <a:ext cx="2502257" cy="250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9"/>
          <p:cNvSpPr/>
          <p:nvPr/>
        </p:nvSpPr>
        <p:spPr>
          <a:xfrm>
            <a:off x="-1272190" y="-76689"/>
            <a:ext cx="2747671" cy="103636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" name="Google Shape;323;p19"/>
          <p:cNvGrpSpPr/>
          <p:nvPr/>
        </p:nvGrpSpPr>
        <p:grpSpPr>
          <a:xfrm>
            <a:off x="685800" y="9182100"/>
            <a:ext cx="1887723" cy="1268516"/>
            <a:chOff x="15296797" y="7913584"/>
            <a:chExt cx="2973360" cy="1998045"/>
          </a:xfrm>
        </p:grpSpPr>
        <p:grpSp>
          <p:nvGrpSpPr>
            <p:cNvPr id="324" name="Google Shape;324;p19"/>
            <p:cNvGrpSpPr/>
            <p:nvPr/>
          </p:nvGrpSpPr>
          <p:grpSpPr>
            <a:xfrm>
              <a:off x="15296797" y="7913584"/>
              <a:ext cx="2320732" cy="1998045"/>
              <a:chOff x="2444109" y="6343951"/>
              <a:chExt cx="2320732" cy="1998045"/>
            </a:xfrm>
          </p:grpSpPr>
          <p:sp>
            <p:nvSpPr>
              <p:cNvPr id="325" name="Google Shape;325;p1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19"/>
            <p:cNvGrpSpPr/>
            <p:nvPr/>
          </p:nvGrpSpPr>
          <p:grpSpPr>
            <a:xfrm>
              <a:off x="17010586" y="8804084"/>
              <a:ext cx="1259571" cy="1084434"/>
              <a:chOff x="2444109" y="6343951"/>
              <a:chExt cx="2320732" cy="1998045"/>
            </a:xfrm>
          </p:grpSpPr>
          <p:sp>
            <p:nvSpPr>
              <p:cNvPr id="329" name="Google Shape;329;p1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2"/>
          <p:cNvSpPr/>
          <p:nvPr/>
        </p:nvSpPr>
        <p:spPr>
          <a:xfrm>
            <a:off x="16446042" y="-647700"/>
            <a:ext cx="1998477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12"/>
          <p:cNvGrpSpPr/>
          <p:nvPr/>
        </p:nvGrpSpPr>
        <p:grpSpPr>
          <a:xfrm>
            <a:off x="15245580" y="8640098"/>
            <a:ext cx="3118620" cy="2123775"/>
            <a:chOff x="1200323" y="7037852"/>
            <a:chExt cx="2973360" cy="1998045"/>
          </a:xfrm>
        </p:grpSpPr>
        <p:grpSp>
          <p:nvGrpSpPr>
            <p:cNvPr id="339" name="Google Shape;339;p12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340" name="Google Shape;340;p12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12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12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3" name="Google Shape;343;p12"/>
            <p:cNvGrpSpPr/>
            <p:nvPr/>
          </p:nvGrpSpPr>
          <p:grpSpPr>
            <a:xfrm>
              <a:off x="2914112" y="7928352"/>
              <a:ext cx="1259571" cy="1084434"/>
              <a:chOff x="2444109" y="6343951"/>
              <a:chExt cx="2320732" cy="1998045"/>
            </a:xfrm>
          </p:grpSpPr>
          <p:sp>
            <p:nvSpPr>
              <p:cNvPr id="344" name="Google Shape;344;p12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5" name="Google Shape;345;p12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6" name="Google Shape;346;p12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7" name="Google Shape;347;p12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2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프로토타이핑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499" y="3594799"/>
            <a:ext cx="4478225" cy="44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2"/>
          <p:cNvSpPr txBox="1"/>
          <p:nvPr/>
        </p:nvSpPr>
        <p:spPr>
          <a:xfrm>
            <a:off x="476598" y="2507625"/>
            <a:ext cx="353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요구사항 분석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(기능 도출)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aphicFrame>
        <p:nvGraphicFramePr>
          <p:cNvPr id="352" name="Google Shape;352;p12"/>
          <p:cNvGraphicFramePr/>
          <p:nvPr/>
        </p:nvGraphicFramePr>
        <p:xfrm>
          <a:off x="4832975" y="159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{1F3FDA79-52C0-49E1-A715-650DDE40DBBC}</a:tableStyleId>
              </a:tblPr>
              <a:tblGrid>
                <a:gridCol w="3922125"/>
                <a:gridCol w="7546325"/>
              </a:tblGrid>
              <a:tr h="958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none" cap="none" strike="noStrik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요구사항명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2100" u="none" cap="none" strike="noStrike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내용</a:t>
                      </a:r>
                      <a:endParaRPr sz="21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311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사진 직접 촬영</a:t>
                      </a:r>
                      <a:endParaRPr b="1" sz="19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1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이미지 인식 모델에 킥보드 이미지를 입력</a:t>
                      </a:r>
                      <a:endParaRPr sz="19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05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9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운영사별 이미지 분류</a:t>
                      </a:r>
                      <a:endParaRPr b="1" sz="19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1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촬영한 이미지를 운영사별로 자동 분류</a:t>
                      </a:r>
                      <a:endParaRPr sz="19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핸드폰 위치정보 저장</a:t>
                      </a:r>
                      <a:endParaRPr b="1" sz="19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1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킥보드를 회수할 수 있도록 촬영자의 위치 정보를 저장</a:t>
                      </a:r>
                      <a:endParaRPr sz="19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운영회사 및 공공기관 데이터 전송</a:t>
                      </a:r>
                      <a:endParaRPr b="1" sz="19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ko-KR" sz="1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분류된 킥보드 제조사 및 위치 정보 전송</a:t>
                      </a:r>
                      <a:endParaRPr sz="19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1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9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후처리 알림 / 알림설정</a:t>
                      </a:r>
                      <a:endParaRPr b="1" sz="19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900">
                          <a:latin typeface="Source Sans Pro SemiBold"/>
                          <a:ea typeface="Source Sans Pro SemiBold"/>
                          <a:cs typeface="Source Sans Pro SemiBold"/>
                          <a:sym typeface="Source Sans Pro SemiBold"/>
                        </a:rPr>
                        <a:t>신고된 민원의 처리 결과 알림</a:t>
                      </a:r>
                      <a:endParaRPr sz="1900" u="none" cap="none" strike="noStrike">
                        <a:latin typeface="Source Sans Pro SemiBold"/>
                        <a:ea typeface="Source Sans Pro SemiBold"/>
                        <a:cs typeface="Source Sans Pro SemiBold"/>
                        <a:sym typeface="Source Sans Pro Semi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6f38669a26_1_109"/>
          <p:cNvSpPr/>
          <p:nvPr/>
        </p:nvSpPr>
        <p:spPr>
          <a:xfrm>
            <a:off x="16446042" y="-6477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9" name="Google Shape;359;g16f38669a26_1_109"/>
          <p:cNvGrpSpPr/>
          <p:nvPr/>
        </p:nvGrpSpPr>
        <p:grpSpPr>
          <a:xfrm>
            <a:off x="15245635" y="8639911"/>
            <a:ext cx="3118520" cy="2123722"/>
            <a:chOff x="1200323" y="7037852"/>
            <a:chExt cx="2973134" cy="1998045"/>
          </a:xfrm>
        </p:grpSpPr>
        <p:grpSp>
          <p:nvGrpSpPr>
            <p:cNvPr id="360" name="Google Shape;360;g16f38669a26_1_109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361" name="Google Shape;361;g16f38669a26_1_10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g16f38669a26_1_10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g16f38669a26_1_109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4" name="Google Shape;364;g16f38669a26_1_109"/>
            <p:cNvGrpSpPr/>
            <p:nvPr/>
          </p:nvGrpSpPr>
          <p:grpSpPr>
            <a:xfrm>
              <a:off x="2913996" y="7928050"/>
              <a:ext cx="1259461" cy="1084338"/>
              <a:chOff x="2444109" y="6343951"/>
              <a:chExt cx="2320732" cy="1998044"/>
            </a:xfrm>
          </p:grpSpPr>
          <p:sp>
            <p:nvSpPr>
              <p:cNvPr id="365" name="Google Shape;365;g16f38669a26_1_109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g16f38669a26_1_109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g16f38669a26_1_109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g16f38669a26_1_109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16f38669a26_1_109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프로토타이핑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g16f38669a26_1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16f38669a26_1_109"/>
          <p:cNvSpPr txBox="1"/>
          <p:nvPr/>
        </p:nvSpPr>
        <p:spPr>
          <a:xfrm>
            <a:off x="448201" y="331000"/>
            <a:ext cx="5859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Paper Prototype(Mobile)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72" name="Google Shape;372;g16f38669a26_1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8001" y="2215899"/>
            <a:ext cx="2592000" cy="518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16f38669a26_1_109"/>
          <p:cNvSpPr txBox="1"/>
          <p:nvPr/>
        </p:nvSpPr>
        <p:spPr>
          <a:xfrm>
            <a:off x="1251000" y="7725250"/>
            <a:ext cx="282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sz="2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앱 접속</a:t>
            </a:r>
            <a:endParaRPr b="0" i="0" sz="29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4" name="Google Shape;374;g16f38669a26_1_109"/>
          <p:cNvSpPr txBox="1"/>
          <p:nvPr/>
        </p:nvSpPr>
        <p:spPr>
          <a:xfrm>
            <a:off x="4805650" y="7725250"/>
            <a:ext cx="282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sz="2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사진 촬영</a:t>
            </a:r>
            <a:endParaRPr b="0" i="0" sz="29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g16f38669a26_1_109"/>
          <p:cNvSpPr txBox="1"/>
          <p:nvPr/>
        </p:nvSpPr>
        <p:spPr>
          <a:xfrm>
            <a:off x="8568925" y="7725250"/>
            <a:ext cx="282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sz="2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신고 확인</a:t>
            </a:r>
            <a:endParaRPr b="0" i="0" sz="29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6" name="Google Shape;376;g16f38669a26_1_109"/>
          <p:cNvSpPr txBox="1"/>
          <p:nvPr/>
        </p:nvSpPr>
        <p:spPr>
          <a:xfrm>
            <a:off x="12470925" y="7725250"/>
            <a:ext cx="282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ko-KR" sz="2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처리 후 알림</a:t>
            </a:r>
            <a:endParaRPr b="0" i="0" sz="29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377" name="Google Shape;377;g16f38669a26_1_109"/>
          <p:cNvCxnSpPr/>
          <p:nvPr/>
        </p:nvCxnSpPr>
        <p:spPr>
          <a:xfrm>
            <a:off x="6728275" y="4040950"/>
            <a:ext cx="2664000" cy="141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cxnSp>
      <p:cxnSp>
        <p:nvCxnSpPr>
          <p:cNvPr id="378" name="Google Shape;378;g16f38669a26_1_109"/>
          <p:cNvCxnSpPr/>
          <p:nvPr/>
        </p:nvCxnSpPr>
        <p:spPr>
          <a:xfrm>
            <a:off x="10587850" y="4101700"/>
            <a:ext cx="2664000" cy="141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cxnSp>
      <p:cxnSp>
        <p:nvCxnSpPr>
          <p:cNvPr id="379" name="Google Shape;379;g16f38669a26_1_109"/>
          <p:cNvCxnSpPr/>
          <p:nvPr/>
        </p:nvCxnSpPr>
        <p:spPr>
          <a:xfrm>
            <a:off x="3173625" y="4040950"/>
            <a:ext cx="2664000" cy="1412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cxnSp>
      <p:grpSp>
        <p:nvGrpSpPr>
          <p:cNvPr id="380" name="Google Shape;380;g16f38669a26_1_109"/>
          <p:cNvGrpSpPr/>
          <p:nvPr/>
        </p:nvGrpSpPr>
        <p:grpSpPr>
          <a:xfrm>
            <a:off x="4922651" y="2215899"/>
            <a:ext cx="2592000" cy="5184000"/>
            <a:chOff x="4922651" y="2215899"/>
            <a:chExt cx="2592000" cy="5184000"/>
          </a:xfrm>
        </p:grpSpPr>
        <p:pic>
          <p:nvPicPr>
            <p:cNvPr id="381" name="Google Shape;381;g16f38669a26_1_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22651" y="2215899"/>
              <a:ext cx="2592000" cy="5184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2" name="Google Shape;382;g16f38669a26_1_109"/>
            <p:cNvGrpSpPr/>
            <p:nvPr/>
          </p:nvGrpSpPr>
          <p:grpSpPr>
            <a:xfrm>
              <a:off x="5111754" y="2959410"/>
              <a:ext cx="2213925" cy="3788862"/>
              <a:chOff x="4832475" y="2749200"/>
              <a:chExt cx="2213925" cy="3712750"/>
            </a:xfrm>
          </p:grpSpPr>
          <p:grpSp>
            <p:nvGrpSpPr>
              <p:cNvPr id="383" name="Google Shape;383;g16f38669a26_1_109"/>
              <p:cNvGrpSpPr/>
              <p:nvPr/>
            </p:nvGrpSpPr>
            <p:grpSpPr>
              <a:xfrm>
                <a:off x="4832475" y="5415251"/>
                <a:ext cx="2213924" cy="1046700"/>
                <a:chOff x="4832475" y="5415251"/>
                <a:chExt cx="2213924" cy="1046700"/>
              </a:xfrm>
            </p:grpSpPr>
            <p:pic>
              <p:nvPicPr>
                <p:cNvPr id="384" name="Google Shape;384;g16f38669a26_1_10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10682" l="0" r="0" t="0"/>
                <a:stretch/>
              </p:blipFill>
              <p:spPr>
                <a:xfrm>
                  <a:off x="4832475" y="5415251"/>
                  <a:ext cx="2213924" cy="10467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85" name="Google Shape;385;g16f38669a26_1_109"/>
                <p:cNvSpPr/>
                <p:nvPr/>
              </p:nvSpPr>
              <p:spPr>
                <a:xfrm>
                  <a:off x="4903128" y="5782941"/>
                  <a:ext cx="390346" cy="551785"/>
                </a:xfrm>
                <a:prstGeom prst="rect">
                  <a:avLst/>
                </a:prstGeom>
                <a:solidFill>
                  <a:schemeClr val="dk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386" name="Google Shape;386;g16f38669a26_1_109"/>
              <p:cNvPicPr preferRelativeResize="0"/>
              <p:nvPr/>
            </p:nvPicPr>
            <p:blipFill rotWithShape="1">
              <a:blip r:embed="rId6">
                <a:alphaModFix/>
              </a:blip>
              <a:srcRect b="0" l="8228" r="13774" t="3855"/>
              <a:stretch/>
            </p:blipFill>
            <p:spPr>
              <a:xfrm>
                <a:off x="4832475" y="2749200"/>
                <a:ext cx="2213925" cy="2675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87" name="Google Shape;387;g16f38669a26_1_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0850" y="2959475"/>
            <a:ext cx="2120524" cy="371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6f38669a26_1_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73625" y="5993375"/>
            <a:ext cx="399225" cy="399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9" name="Google Shape;389;g16f38669a26_1_109"/>
          <p:cNvGrpSpPr/>
          <p:nvPr/>
        </p:nvGrpSpPr>
        <p:grpSpPr>
          <a:xfrm>
            <a:off x="8685926" y="2215899"/>
            <a:ext cx="2592000" cy="5184000"/>
            <a:chOff x="8685926" y="2215899"/>
            <a:chExt cx="2592000" cy="5184000"/>
          </a:xfrm>
        </p:grpSpPr>
        <p:pic>
          <p:nvPicPr>
            <p:cNvPr id="390" name="Google Shape;390;g16f38669a26_1_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85926" y="2215899"/>
              <a:ext cx="2592000" cy="5184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1" name="Google Shape;391;g16f38669a26_1_109"/>
            <p:cNvSpPr/>
            <p:nvPr/>
          </p:nvSpPr>
          <p:spPr>
            <a:xfrm>
              <a:off x="9501900" y="6079225"/>
              <a:ext cx="1000500" cy="4680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500"/>
                <a:t>전송</a:t>
              </a:r>
              <a:endParaRPr b="1" sz="1500"/>
            </a:p>
          </p:txBody>
        </p:sp>
        <p:grpSp>
          <p:nvGrpSpPr>
            <p:cNvPr id="392" name="Google Shape;392;g16f38669a26_1_109"/>
            <p:cNvGrpSpPr/>
            <p:nvPr/>
          </p:nvGrpSpPr>
          <p:grpSpPr>
            <a:xfrm>
              <a:off x="8941750" y="2959475"/>
              <a:ext cx="2120650" cy="3033900"/>
              <a:chOff x="8636950" y="2730875"/>
              <a:chExt cx="2120650" cy="3033900"/>
            </a:xfrm>
          </p:grpSpPr>
          <p:pic>
            <p:nvPicPr>
              <p:cNvPr id="393" name="Google Shape;393;g16f38669a26_1_109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8637075" y="2730875"/>
                <a:ext cx="2120525" cy="2392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4" name="Google Shape;394;g16f38669a26_1_109"/>
              <p:cNvSpPr/>
              <p:nvPr/>
            </p:nvSpPr>
            <p:spPr>
              <a:xfrm>
                <a:off x="8636950" y="5030675"/>
                <a:ext cx="2120400" cy="734100"/>
              </a:xfrm>
              <a:prstGeom prst="rect">
                <a:avLst/>
              </a:prstGeom>
              <a:solidFill>
                <a:srgbClr val="FFBF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/>
                  <a:t>날짜: 2022/10/25</a:t>
                </a:r>
                <a:endParaRPr sz="1300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1300"/>
                  <a:t>위치: </a:t>
                </a:r>
                <a:r>
                  <a:rPr lang="ko-KR" sz="1200"/>
                  <a:t>부산시 연제구 서면역</a:t>
                </a:r>
                <a:endParaRPr sz="1200"/>
              </a:p>
            </p:txBody>
          </p:sp>
        </p:grpSp>
        <p:pic>
          <p:nvPicPr>
            <p:cNvPr id="395" name="Google Shape;395;g16f38669a26_1_10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297875" y="6148000"/>
              <a:ext cx="399225" cy="399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g16f38669a26_1_109"/>
          <p:cNvGrpSpPr/>
          <p:nvPr/>
        </p:nvGrpSpPr>
        <p:grpSpPr>
          <a:xfrm>
            <a:off x="12587913" y="2215899"/>
            <a:ext cx="2592000" cy="5184000"/>
            <a:chOff x="12587913" y="2215899"/>
            <a:chExt cx="2592000" cy="5184000"/>
          </a:xfrm>
        </p:grpSpPr>
        <p:pic>
          <p:nvPicPr>
            <p:cNvPr id="397" name="Google Shape;397;g16f38669a26_1_10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587913" y="2215899"/>
              <a:ext cx="2592000" cy="5184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g16f38669a26_1_10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2836725" y="2959475"/>
              <a:ext cx="2120524" cy="37127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86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0"/>
              <a:buFont typeface="Arial"/>
              <a:buNone/>
            </a:pPr>
            <a:r>
              <a:rPr b="0" i="0" lang="ko-KR" sz="32000" u="none" cap="none" strike="noStrik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5"/>
          <p:cNvSpPr txBox="1"/>
          <p:nvPr/>
        </p:nvSpPr>
        <p:spPr>
          <a:xfrm>
            <a:off x="5810977" y="3437961"/>
            <a:ext cx="12572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ko-KR" sz="6800" u="none" cap="none" strike="noStrike">
                <a:solidFill>
                  <a:srgbClr val="000000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기대효과</a:t>
            </a:r>
            <a:endParaRPr b="0" i="0" sz="68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t/>
            </a:r>
            <a:endParaRPr b="0" i="0" sz="68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pic>
        <p:nvPicPr>
          <p:cNvPr id="406" name="Google Shape;4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1743" y="6451243"/>
            <a:ext cx="2502257" cy="250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"/>
          <p:cNvSpPr/>
          <p:nvPr/>
        </p:nvSpPr>
        <p:spPr>
          <a:xfrm>
            <a:off x="-1272190" y="-76689"/>
            <a:ext cx="2747671" cy="103636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9" name="Google Shape;409;p25"/>
          <p:cNvGrpSpPr/>
          <p:nvPr/>
        </p:nvGrpSpPr>
        <p:grpSpPr>
          <a:xfrm>
            <a:off x="685800" y="9182100"/>
            <a:ext cx="1887723" cy="1268516"/>
            <a:chOff x="15296797" y="7913584"/>
            <a:chExt cx="2973360" cy="1998045"/>
          </a:xfrm>
        </p:grpSpPr>
        <p:grpSp>
          <p:nvGrpSpPr>
            <p:cNvPr id="410" name="Google Shape;410;p25"/>
            <p:cNvGrpSpPr/>
            <p:nvPr/>
          </p:nvGrpSpPr>
          <p:grpSpPr>
            <a:xfrm>
              <a:off x="15296797" y="7913584"/>
              <a:ext cx="2320732" cy="1998045"/>
              <a:chOff x="2444109" y="6343951"/>
              <a:chExt cx="2320732" cy="1998045"/>
            </a:xfrm>
          </p:grpSpPr>
          <p:sp>
            <p:nvSpPr>
              <p:cNvPr id="411" name="Google Shape;411;p25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p25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p25"/>
            <p:cNvGrpSpPr/>
            <p:nvPr/>
          </p:nvGrpSpPr>
          <p:grpSpPr>
            <a:xfrm>
              <a:off x="17010586" y="8804084"/>
              <a:ext cx="1259571" cy="1084434"/>
              <a:chOff x="2444109" y="6343951"/>
              <a:chExt cx="2320732" cy="1998045"/>
            </a:xfrm>
          </p:grpSpPr>
          <p:sp>
            <p:nvSpPr>
              <p:cNvPr id="415" name="Google Shape;415;p25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25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25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5714" y="5615606"/>
            <a:ext cx="6344762" cy="140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06289" y="7339079"/>
            <a:ext cx="6344762" cy="140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06650" y="5615606"/>
            <a:ext cx="6344762" cy="140455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0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20"/>
          <p:cNvSpPr txBox="1"/>
          <p:nvPr/>
        </p:nvSpPr>
        <p:spPr>
          <a:xfrm>
            <a:off x="12317582" y="496926"/>
            <a:ext cx="4384349" cy="6309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기대효과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0"/>
          <p:cNvSpPr txBox="1"/>
          <p:nvPr/>
        </p:nvSpPr>
        <p:spPr>
          <a:xfrm>
            <a:off x="1452901" y="2237561"/>
            <a:ext cx="101922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ko-KR" sz="6800" u="none" cap="none" strike="noStrike">
                <a:solidFill>
                  <a:srgbClr val="EC573B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기대효과</a:t>
            </a:r>
            <a:endParaRPr b="0" i="0" sz="1800" u="none" cap="none" strike="noStrike">
              <a:solidFill>
                <a:schemeClr val="dk1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430" name="Google Shape;430;p20"/>
          <p:cNvSpPr txBox="1"/>
          <p:nvPr/>
        </p:nvSpPr>
        <p:spPr>
          <a:xfrm>
            <a:off x="5545325" y="6110400"/>
            <a:ext cx="448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공공기관 업무 간소화</a:t>
            </a:r>
            <a:endParaRPr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1" name="Google Shape;431;p20"/>
          <p:cNvSpPr txBox="1"/>
          <p:nvPr/>
        </p:nvSpPr>
        <p:spPr>
          <a:xfrm>
            <a:off x="1452901" y="3431464"/>
            <a:ext cx="1019348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ko-KR" sz="5400" u="none" cap="none" strike="noStrike">
                <a:solidFill>
                  <a:srgbClr val="EC573B"/>
                </a:solidFill>
                <a:latin typeface="Arial"/>
                <a:ea typeface="Arial"/>
                <a:cs typeface="Arial"/>
                <a:sym typeface="Arial"/>
              </a:rPr>
              <a:t>어떤 점이 나아질까요?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0"/>
          <p:cNvSpPr txBox="1"/>
          <p:nvPr/>
        </p:nvSpPr>
        <p:spPr>
          <a:xfrm>
            <a:off x="8809725" y="7779750"/>
            <a:ext cx="438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보행자 편의 개선</a:t>
            </a:r>
            <a:endParaRPr i="0" sz="24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3" name="Google Shape;433;p20"/>
          <p:cNvSpPr txBox="1"/>
          <p:nvPr/>
        </p:nvSpPr>
        <p:spPr>
          <a:xfrm>
            <a:off x="12528400" y="6087021"/>
            <a:ext cx="372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latin typeface="Source Sans Pro"/>
                <a:ea typeface="Source Sans Pro"/>
                <a:cs typeface="Source Sans Pro"/>
                <a:sym typeface="Source Sans Pro"/>
              </a:rPr>
              <a:t>신고 절차 간소화</a:t>
            </a:r>
            <a:endParaRPr sz="24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4" name="Google Shape;434;p20"/>
          <p:cNvSpPr txBox="1"/>
          <p:nvPr/>
        </p:nvSpPr>
        <p:spPr>
          <a:xfrm>
            <a:off x="12528398" y="7810499"/>
            <a:ext cx="372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63589" y="5808004"/>
            <a:ext cx="1061202" cy="106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918647" y="5810648"/>
            <a:ext cx="1061202" cy="1061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7771" y="7510754"/>
            <a:ext cx="1061202" cy="10612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Google Shape;438;p20"/>
          <p:cNvGrpSpPr/>
          <p:nvPr/>
        </p:nvGrpSpPr>
        <p:grpSpPr>
          <a:xfrm>
            <a:off x="-29585" y="8412996"/>
            <a:ext cx="3118620" cy="2123775"/>
            <a:chOff x="1200323" y="7037852"/>
            <a:chExt cx="2973360" cy="1998045"/>
          </a:xfrm>
        </p:grpSpPr>
        <p:grpSp>
          <p:nvGrpSpPr>
            <p:cNvPr id="439" name="Google Shape;439;p20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440" name="Google Shape;440;p20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20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20"/>
            <p:cNvGrpSpPr/>
            <p:nvPr/>
          </p:nvGrpSpPr>
          <p:grpSpPr>
            <a:xfrm>
              <a:off x="2914112" y="7928352"/>
              <a:ext cx="1259571" cy="1084434"/>
              <a:chOff x="2444109" y="6343951"/>
              <a:chExt cx="2320732" cy="1998045"/>
            </a:xfrm>
          </p:grpSpPr>
          <p:sp>
            <p:nvSpPr>
              <p:cNvPr id="444" name="Google Shape;444;p20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20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47" name="Google Shape;44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D3C76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07"/>
            <a:ext cx="18285714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28"/>
          <p:cNvSpPr/>
          <p:nvPr/>
        </p:nvSpPr>
        <p:spPr>
          <a:xfrm>
            <a:off x="5265868" y="2994109"/>
            <a:ext cx="7984864" cy="2225591"/>
          </a:xfrm>
          <a:custGeom>
            <a:rect b="b" l="l" r="r" t="t"/>
            <a:pathLst>
              <a:path extrusionOk="0" h="1752493" w="11616697">
                <a:moveTo>
                  <a:pt x="0" y="643872"/>
                </a:moveTo>
                <a:cubicBezTo>
                  <a:pt x="0" y="288271"/>
                  <a:pt x="288271" y="0"/>
                  <a:pt x="643872" y="0"/>
                </a:cubicBezTo>
                <a:lnTo>
                  <a:pt x="10972825" y="0"/>
                </a:lnTo>
                <a:cubicBezTo>
                  <a:pt x="11328426" y="0"/>
                  <a:pt x="11616697" y="288271"/>
                  <a:pt x="11616697" y="643872"/>
                </a:cubicBezTo>
                <a:lnTo>
                  <a:pt x="11616697" y="643872"/>
                </a:lnTo>
                <a:cubicBezTo>
                  <a:pt x="11616697" y="999473"/>
                  <a:pt x="11000766" y="1516344"/>
                  <a:pt x="10652785" y="1722084"/>
                </a:cubicBezTo>
                <a:cubicBezTo>
                  <a:pt x="10390371" y="1870649"/>
                  <a:pt x="10920423" y="1432394"/>
                  <a:pt x="10720391" y="1321904"/>
                </a:cubicBezTo>
                <a:cubicBezTo>
                  <a:pt x="9042079" y="1279994"/>
                  <a:pt x="2317574" y="1436309"/>
                  <a:pt x="643872" y="1287744"/>
                </a:cubicBezTo>
                <a:cubicBezTo>
                  <a:pt x="288271" y="1287744"/>
                  <a:pt x="0" y="999473"/>
                  <a:pt x="0" y="643872"/>
                </a:cubicBezTo>
                <a:close/>
              </a:path>
            </a:pathLst>
          </a:custGeom>
          <a:solidFill>
            <a:srgbClr val="FFBF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8"/>
          <p:cNvSpPr/>
          <p:nvPr/>
        </p:nvSpPr>
        <p:spPr>
          <a:xfrm>
            <a:off x="-914400" y="7200900"/>
            <a:ext cx="20345400" cy="3784193"/>
          </a:xfrm>
          <a:prstGeom prst="rect">
            <a:avLst/>
          </a:prstGeom>
          <a:solidFill>
            <a:srgbClr val="FFBF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92400" y="8648700"/>
            <a:ext cx="1825474" cy="4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28"/>
          <p:cNvSpPr txBox="1"/>
          <p:nvPr/>
        </p:nvSpPr>
        <p:spPr>
          <a:xfrm>
            <a:off x="4038600" y="3314700"/>
            <a:ext cx="10352682" cy="10926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0" lang="ko-KR" sz="6500" u="none" cap="none" strike="noStrike">
                <a:solidFill>
                  <a:srgbClr val="2D3C76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/>
          <p:nvPr/>
        </p:nvSpPr>
        <p:spPr>
          <a:xfrm>
            <a:off x="1746738" y="5012611"/>
            <a:ext cx="4859543" cy="337323"/>
          </a:xfrm>
          <a:prstGeom prst="rect">
            <a:avLst/>
          </a:prstGeom>
          <a:solidFill>
            <a:srgbClr val="FFBF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4"/>
          <p:cNvSpPr/>
          <p:nvPr/>
        </p:nvSpPr>
        <p:spPr>
          <a:xfrm>
            <a:off x="10363200" y="-723900"/>
            <a:ext cx="85344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11509250" y="3294258"/>
            <a:ext cx="1440000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FFBF86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2949250" y="3489725"/>
            <a:ext cx="5763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2D5531"/>
                </a:solidFill>
                <a:latin typeface="Nanum Gothic"/>
                <a:ea typeface="Nanum Gothic"/>
                <a:cs typeface="Nanum Gothic"/>
                <a:sym typeface="Nanum Gothic"/>
              </a:rPr>
              <a:t>무엇이 문제인가요?</a:t>
            </a:r>
            <a:endParaRPr b="1" i="0" sz="4000" u="none" cap="none" strike="noStrike">
              <a:solidFill>
                <a:srgbClr val="2D553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1783080" y="4400705"/>
            <a:ext cx="6621127" cy="969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700"/>
              <a:buFont typeface="Arial"/>
              <a:buNone/>
            </a:pPr>
            <a:r>
              <a:rPr b="1" i="0" lang="ko-KR" sz="57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CONTENTS</a:t>
            </a:r>
            <a:endParaRPr b="1" i="0" sz="18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11509250" y="4393085"/>
            <a:ext cx="1440000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FFBF86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6200" u="none" cap="none" strike="noStrike">
              <a:solidFill>
                <a:srgbClr val="FFBF86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11509250" y="5521043"/>
            <a:ext cx="1440000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FFBF86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03</a:t>
            </a:r>
            <a:endParaRPr b="0" i="0" sz="6200" u="none" cap="none" strike="noStrike">
              <a:solidFill>
                <a:srgbClr val="FFBF86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35" name="Google Shape;135;p4"/>
          <p:cNvSpPr txBox="1"/>
          <p:nvPr/>
        </p:nvSpPr>
        <p:spPr>
          <a:xfrm>
            <a:off x="12979730" y="4564380"/>
            <a:ext cx="49520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2D5531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 및 구체화</a:t>
            </a:r>
            <a:endParaRPr b="1" i="0" sz="4000" u="none" cap="none" strike="noStrike">
              <a:solidFill>
                <a:srgbClr val="2D553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2979730" y="5719394"/>
            <a:ext cx="49520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2D553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프로토타이핑</a:t>
            </a:r>
            <a:endParaRPr b="1" i="0" sz="4000" u="none" cap="none" strike="noStrike">
              <a:solidFill>
                <a:srgbClr val="2D553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11509250" y="6695461"/>
            <a:ext cx="1440000" cy="1046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FFBF86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04</a:t>
            </a:r>
            <a:endParaRPr b="0" i="0" sz="6200" u="none" cap="none" strike="noStrike">
              <a:solidFill>
                <a:srgbClr val="FFBF86"/>
              </a:solidFill>
              <a:latin typeface="Shadows Into Light"/>
              <a:ea typeface="Shadows Into Light"/>
              <a:cs typeface="Shadows Into Light"/>
              <a:sym typeface="Shadows Into Light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12979730" y="6893812"/>
            <a:ext cx="495208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ko-KR" sz="4000" u="none" cap="none" strike="noStrike">
                <a:solidFill>
                  <a:srgbClr val="2D5531"/>
                </a:solidFill>
                <a:latin typeface="Nanum Gothic"/>
                <a:ea typeface="Nanum Gothic"/>
                <a:cs typeface="Nanum Gothic"/>
                <a:sym typeface="Nanum Gothic"/>
              </a:rPr>
              <a:t>기대효과</a:t>
            </a:r>
            <a:endParaRPr b="1" i="0" sz="4000" u="none" cap="none" strike="noStrike">
              <a:solidFill>
                <a:srgbClr val="2D553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4"/>
          <p:cNvGrpSpPr/>
          <p:nvPr/>
        </p:nvGrpSpPr>
        <p:grpSpPr>
          <a:xfrm>
            <a:off x="15333237" y="8801100"/>
            <a:ext cx="2568098" cy="1725716"/>
            <a:chOff x="15296797" y="7913584"/>
            <a:chExt cx="2973360" cy="1998045"/>
          </a:xfrm>
        </p:grpSpPr>
        <p:grpSp>
          <p:nvGrpSpPr>
            <p:cNvPr id="141" name="Google Shape;141;p4"/>
            <p:cNvGrpSpPr/>
            <p:nvPr/>
          </p:nvGrpSpPr>
          <p:grpSpPr>
            <a:xfrm>
              <a:off x="15296797" y="7913584"/>
              <a:ext cx="2320732" cy="1998045"/>
              <a:chOff x="2444109" y="6343951"/>
              <a:chExt cx="2320732" cy="1998045"/>
            </a:xfrm>
          </p:grpSpPr>
          <p:sp>
            <p:nvSpPr>
              <p:cNvPr id="142" name="Google Shape;142;p4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4"/>
            <p:cNvGrpSpPr/>
            <p:nvPr/>
          </p:nvGrpSpPr>
          <p:grpSpPr>
            <a:xfrm>
              <a:off x="17010586" y="8804084"/>
              <a:ext cx="1259571" cy="1084434"/>
              <a:chOff x="2444109" y="6343951"/>
              <a:chExt cx="2320732" cy="1998045"/>
            </a:xfrm>
          </p:grpSpPr>
          <p:sp>
            <p:nvSpPr>
              <p:cNvPr id="146" name="Google Shape;146;p4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4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86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/>
        </p:nvSpPr>
        <p:spPr>
          <a:xfrm>
            <a:off x="1564609" y="669535"/>
            <a:ext cx="7061029" cy="85380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0"/>
              <a:buFont typeface="Arial"/>
              <a:buNone/>
            </a:pPr>
            <a:r>
              <a:rPr b="0" i="0" lang="ko-KR" sz="32000" u="none" cap="none" strike="noStrik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5810977" y="3437961"/>
            <a:ext cx="125724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i="0" lang="ko-KR" sz="6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무엇이 문제인가요?</a:t>
            </a:r>
            <a:endParaRPr b="1" i="0" sz="6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1743" y="6451243"/>
            <a:ext cx="2502257" cy="250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/>
          <p:nvPr/>
        </p:nvSpPr>
        <p:spPr>
          <a:xfrm>
            <a:off x="-1272190" y="-76689"/>
            <a:ext cx="2747671" cy="103636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9" name="Google Shape;159;p5"/>
          <p:cNvGrpSpPr/>
          <p:nvPr/>
        </p:nvGrpSpPr>
        <p:grpSpPr>
          <a:xfrm>
            <a:off x="685800" y="9182100"/>
            <a:ext cx="1887723" cy="1268516"/>
            <a:chOff x="15296797" y="7913584"/>
            <a:chExt cx="2973360" cy="1998045"/>
          </a:xfrm>
        </p:grpSpPr>
        <p:grpSp>
          <p:nvGrpSpPr>
            <p:cNvPr id="160" name="Google Shape;160;p5"/>
            <p:cNvGrpSpPr/>
            <p:nvPr/>
          </p:nvGrpSpPr>
          <p:grpSpPr>
            <a:xfrm>
              <a:off x="15296797" y="7913584"/>
              <a:ext cx="2320732" cy="1998045"/>
              <a:chOff x="2444109" y="6343951"/>
              <a:chExt cx="2320732" cy="1998045"/>
            </a:xfrm>
          </p:grpSpPr>
          <p:sp>
            <p:nvSpPr>
              <p:cNvPr id="161" name="Google Shape;161;p5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5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5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4" name="Google Shape;164;p5"/>
            <p:cNvGrpSpPr/>
            <p:nvPr/>
          </p:nvGrpSpPr>
          <p:grpSpPr>
            <a:xfrm>
              <a:off x="17010586" y="8804084"/>
              <a:ext cx="1259571" cy="1084434"/>
              <a:chOff x="2444109" y="6343951"/>
              <a:chExt cx="2320732" cy="1998045"/>
            </a:xfrm>
          </p:grpSpPr>
          <p:sp>
            <p:nvSpPr>
              <p:cNvPr id="165" name="Google Shape;165;p5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5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5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-1272190" y="-76689"/>
            <a:ext cx="2747671" cy="10363689"/>
          </a:xfrm>
          <a:prstGeom prst="rect">
            <a:avLst/>
          </a:prstGeom>
          <a:solidFill>
            <a:srgbClr val="FFBF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-1277270" y="-1620270"/>
            <a:ext cx="18698028" cy="3062990"/>
          </a:xfrm>
          <a:custGeom>
            <a:rect b="b" l="l" r="r" t="t"/>
            <a:pathLst>
              <a:path extrusionOk="0" h="3062990" w="18698028">
                <a:moveTo>
                  <a:pt x="5080" y="0"/>
                </a:moveTo>
                <a:lnTo>
                  <a:pt x="18695750" y="6096"/>
                </a:lnTo>
                <a:cubicBezTo>
                  <a:pt x="18694395" y="115033"/>
                  <a:pt x="18699137" y="223971"/>
                  <a:pt x="18697782" y="332908"/>
                </a:cubicBezTo>
                <a:lnTo>
                  <a:pt x="2780950" y="3062990"/>
                </a:lnTo>
                <a:lnTo>
                  <a:pt x="0" y="2457364"/>
                </a:lnTo>
                <a:cubicBezTo>
                  <a:pt x="1693" y="1638243"/>
                  <a:pt x="3387" y="819121"/>
                  <a:pt x="5080" y="0"/>
                </a:cubicBezTo>
                <a:close/>
              </a:path>
            </a:pathLst>
          </a:cu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2403372" y="1239581"/>
            <a:ext cx="860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i="0" lang="ko-KR" sz="6000" u="none" cap="none" strike="noStrike">
                <a:solidFill>
                  <a:srgbClr val="2D3C76"/>
                </a:solidFill>
                <a:latin typeface="Nanum Gothic"/>
                <a:ea typeface="Nanum Gothic"/>
                <a:cs typeface="Nanum Gothic"/>
                <a:sym typeface="Nanum Gothic"/>
              </a:rPr>
              <a:t>생각 모으기</a:t>
            </a:r>
            <a:endParaRPr i="0" sz="3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5" name="Google Shape;175;p8"/>
          <p:cNvSpPr txBox="1"/>
          <p:nvPr/>
        </p:nvSpPr>
        <p:spPr>
          <a:xfrm>
            <a:off x="2423691" y="2188154"/>
            <a:ext cx="14035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ko-KR" sz="3600" u="none" cap="none" strike="noStrike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객체탐지를 활용해서 해결할 수 있는 문제는 무엇이 있을까요?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76" name="Google Shape;176;p8"/>
          <p:cNvGrpSpPr/>
          <p:nvPr/>
        </p:nvGrpSpPr>
        <p:grpSpPr>
          <a:xfrm>
            <a:off x="-504131" y="7775248"/>
            <a:ext cx="4135112" cy="2816005"/>
            <a:chOff x="1200323" y="7037852"/>
            <a:chExt cx="2973360" cy="1998045"/>
          </a:xfrm>
        </p:grpSpPr>
        <p:grpSp>
          <p:nvGrpSpPr>
            <p:cNvPr id="177" name="Google Shape;177;p8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178" name="Google Shape;178;p8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8"/>
            <p:cNvGrpSpPr/>
            <p:nvPr/>
          </p:nvGrpSpPr>
          <p:grpSpPr>
            <a:xfrm>
              <a:off x="2914112" y="7928352"/>
              <a:ext cx="1259571" cy="1084434"/>
              <a:chOff x="2444109" y="6343951"/>
              <a:chExt cx="2320732" cy="1998045"/>
            </a:xfrm>
          </p:grpSpPr>
          <p:sp>
            <p:nvSpPr>
              <p:cNvPr id="182" name="Google Shape;182;p8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85" name="Google Shape;1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87" y="446776"/>
            <a:ext cx="1825474" cy="4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8"/>
          <p:cNvSpPr txBox="1"/>
          <p:nvPr/>
        </p:nvSpPr>
        <p:spPr>
          <a:xfrm>
            <a:off x="16834814" y="330993"/>
            <a:ext cx="1356857" cy="1640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11699574" y="496925"/>
            <a:ext cx="500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i="0" lang="ko-KR" sz="3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무엇이 문제인가요?</a:t>
            </a:r>
            <a:endParaRPr i="0" sz="3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9" name="Google Shape;18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8"/>
          <p:cNvSpPr/>
          <p:nvPr/>
        </p:nvSpPr>
        <p:spPr>
          <a:xfrm>
            <a:off x="1792775" y="4184875"/>
            <a:ext cx="2591700" cy="259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제대로 작동되지 않는 (불이 들어오지 않는) 신호등 감지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CCTV로 재난(화재)감지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옷장에 무슨 색, 종류 옷이 있는지 구분</a:t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>
            <a:off x="4520325" y="4184875"/>
            <a:ext cx="2591700" cy="259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덜 익은 과일 구분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아스팔트(도로) 상태 확인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엠뷸런스 / 경찰차 감지</a:t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>
            <a:off x="15368525" y="4193175"/>
            <a:ext cx="2591700" cy="259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택배 기사? 박스? 확인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마스크 착용여부 확인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도로 위 정지 표지판 확인, 횡단보도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교통량 분석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시각장애인 도로 보행물 시설 감지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어린이 보호구역? 어린이 감지</a:t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>
            <a:off x="12648400" y="4184875"/>
            <a:ext cx="2591700" cy="25917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도로에 있는 전동킥보드 구분하기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운전자 및 탑승자 상태 및 이상행동 모니터링을 위한 센서 데이터</a:t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>
            <a:off x="7202350" y="4181925"/>
            <a:ext cx="2591700" cy="2614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ko-KR"/>
              <a:t>과일이나 채소 한종류 불량인 상품 찾기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사물 인식 후 색을 찾아주는 서비스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페트병 분리수거 자판기(페트병이 아니면 버릴 수 없도록 함)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9928275" y="4181925"/>
            <a:ext cx="2591700" cy="26142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ko-KR"/>
              <a:t>반려동물 사료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/>
              <a:t>마트 매대 물건 확인</a:t>
            </a:r>
            <a:endParaRPr/>
          </a:p>
        </p:txBody>
      </p:sp>
      <p:sp>
        <p:nvSpPr>
          <p:cNvPr id="196" name="Google Shape;196;p8"/>
          <p:cNvSpPr txBox="1"/>
          <p:nvPr/>
        </p:nvSpPr>
        <p:spPr>
          <a:xfrm>
            <a:off x="2783625" y="2853357"/>
            <a:ext cx="129897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ko-KR" sz="3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아래의 포스트-잇을 활용해서 브레인스토밍을 진행하세요.</a:t>
            </a:r>
            <a:endParaRPr i="0" sz="3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i="0" lang="ko-KR" sz="3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유사한 생각들을 그룹 지어 보세요.</a:t>
            </a:r>
            <a:endParaRPr i="0" sz="31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4043950" y="7006600"/>
            <a:ext cx="5736600" cy="2918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그룹 1 (교통/안전)</a:t>
            </a:r>
            <a:endParaRPr b="1" sz="16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제대로 작동되지 않는 (불이 들어오지 않는) 신호등 감지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도로에 있는 전동킥보드 구분하기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운전자 및 탑승자 상태 및 이상행동 모니터링을 위한 센서 데이터</a:t>
            </a:r>
            <a:endParaRPr sz="1350">
              <a:solidFill>
                <a:schemeClr val="dk1"/>
              </a:solidFill>
              <a:highlight>
                <a:srgbClr val="F4F8FA"/>
              </a:highlight>
              <a:latin typeface="Dotum"/>
              <a:ea typeface="Dotum"/>
              <a:cs typeface="Dotum"/>
              <a:sym typeface="Dot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도로 위 정지 표지판 확인, 횡단보도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교통량 분석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아스팔트(도로) 상태 확인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엠뷸런스 / 경찰차 감지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시각장애인 도로 보행물 시설 감지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어린이 보호구역? 어린이 감지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CCTV로 재난(화재)감지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9902625" y="7006600"/>
            <a:ext cx="5736600" cy="2949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/>
              <a:t>그룹 2 (생활)</a:t>
            </a:r>
            <a:endParaRPr b="1" sz="16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옷장에 무슨 색, 종류 옷이 있는지 구분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과일이나 채소 한종류 불량인 상품 찾기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덜 익은 과일 구분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사물 인식 후 색을 찾아주는 서비스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페트병 분리수거 자판기(페트병이 아니면 버릴 수 없도록 함)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반려동물 사료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마트 매대 물건 확인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-KR">
                <a:solidFill>
                  <a:schemeClr val="dk1"/>
                </a:solidFill>
              </a:rPr>
              <a:t>택배 기사? 박스? 확인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ko-KR">
                <a:solidFill>
                  <a:schemeClr val="dk1"/>
                </a:solidFill>
              </a:rPr>
              <a:t>마스크 착용여부 확인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6f38669a26_1_8"/>
          <p:cNvSpPr/>
          <p:nvPr/>
        </p:nvSpPr>
        <p:spPr>
          <a:xfrm>
            <a:off x="-1272190" y="-76689"/>
            <a:ext cx="2747700" cy="10363800"/>
          </a:xfrm>
          <a:prstGeom prst="rect">
            <a:avLst/>
          </a:prstGeom>
          <a:solidFill>
            <a:srgbClr val="FFBF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6f38669a26_1_8"/>
          <p:cNvSpPr/>
          <p:nvPr/>
        </p:nvSpPr>
        <p:spPr>
          <a:xfrm>
            <a:off x="-1277270" y="-1620270"/>
            <a:ext cx="18698028" cy="3062990"/>
          </a:xfrm>
          <a:custGeom>
            <a:rect b="b" l="l" r="r" t="t"/>
            <a:pathLst>
              <a:path extrusionOk="0" h="3062990" w="18698028">
                <a:moveTo>
                  <a:pt x="5080" y="0"/>
                </a:moveTo>
                <a:lnTo>
                  <a:pt x="18695750" y="6096"/>
                </a:lnTo>
                <a:cubicBezTo>
                  <a:pt x="18694395" y="115033"/>
                  <a:pt x="18699137" y="223971"/>
                  <a:pt x="18697782" y="332908"/>
                </a:cubicBezTo>
                <a:lnTo>
                  <a:pt x="2780950" y="3062990"/>
                </a:lnTo>
                <a:lnTo>
                  <a:pt x="0" y="2457364"/>
                </a:lnTo>
                <a:cubicBezTo>
                  <a:pt x="1693" y="1638243"/>
                  <a:pt x="3387" y="819121"/>
                  <a:pt x="5080" y="0"/>
                </a:cubicBezTo>
                <a:close/>
              </a:path>
            </a:pathLst>
          </a:cu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6f38669a26_1_8"/>
          <p:cNvSpPr txBox="1"/>
          <p:nvPr/>
        </p:nvSpPr>
        <p:spPr>
          <a:xfrm>
            <a:off x="2403372" y="1239581"/>
            <a:ext cx="860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i="0" lang="ko-KR" sz="6000" u="none" cap="none" strike="noStrike">
                <a:solidFill>
                  <a:srgbClr val="2D3C76"/>
                </a:solidFill>
                <a:latin typeface="Nanum Gothic"/>
                <a:ea typeface="Nanum Gothic"/>
                <a:cs typeface="Nanum Gothic"/>
                <a:sym typeface="Nanum Gothic"/>
              </a:rPr>
              <a:t>아이디어 주머니 만들기</a:t>
            </a:r>
            <a:endParaRPr i="0" sz="32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06" name="Google Shape;206;g16f38669a26_1_8"/>
          <p:cNvGrpSpPr/>
          <p:nvPr/>
        </p:nvGrpSpPr>
        <p:grpSpPr>
          <a:xfrm>
            <a:off x="-504155" y="7775388"/>
            <a:ext cx="4134737" cy="2816045"/>
            <a:chOff x="1200323" y="7037852"/>
            <a:chExt cx="2973134" cy="1998045"/>
          </a:xfrm>
        </p:grpSpPr>
        <p:grpSp>
          <p:nvGrpSpPr>
            <p:cNvPr id="207" name="Google Shape;207;g16f38669a26_1_8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208" name="Google Shape;208;g16f38669a26_1_8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g16f38669a26_1_8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g16f38669a26_1_8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g16f38669a26_1_8"/>
            <p:cNvGrpSpPr/>
            <p:nvPr/>
          </p:nvGrpSpPr>
          <p:grpSpPr>
            <a:xfrm>
              <a:off x="2913996" y="7928050"/>
              <a:ext cx="1259461" cy="1084338"/>
              <a:chOff x="2444109" y="6343951"/>
              <a:chExt cx="2320732" cy="1998044"/>
            </a:xfrm>
          </p:grpSpPr>
          <p:sp>
            <p:nvSpPr>
              <p:cNvPr id="212" name="Google Shape;212;g16f38669a26_1_8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g16f38669a26_1_8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g16f38669a26_1_8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15" name="Google Shape;215;g16f38669a26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16f38669a26_1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687" y="446776"/>
            <a:ext cx="1825474" cy="4295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16f38669a26_1_8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16f38669a26_1_8"/>
          <p:cNvSpPr txBox="1"/>
          <p:nvPr/>
        </p:nvSpPr>
        <p:spPr>
          <a:xfrm>
            <a:off x="11699574" y="496925"/>
            <a:ext cx="5002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i="0" lang="ko-KR" sz="3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무엇이 문제인가요?</a:t>
            </a:r>
            <a:endParaRPr i="0" sz="3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9" name="Google Shape;219;g16f38669a26_1_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16f38669a26_1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69119" y="4134176"/>
            <a:ext cx="3872105" cy="387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16f38669a26_1_8"/>
          <p:cNvSpPr txBox="1"/>
          <p:nvPr/>
        </p:nvSpPr>
        <p:spPr>
          <a:xfrm>
            <a:off x="2423701" y="2188150"/>
            <a:ext cx="15768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ko-KR" sz="3600" u="none" cap="none" strike="noStrike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가장 필요하고 공감되는 주제를 3가지를 골라</a:t>
            </a:r>
            <a:endParaRPr i="0" sz="3600" u="none" cap="none" strike="noStrike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ko-KR" sz="3600" u="none" cap="none" strike="noStrike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제갈량의 비단주머니에 담아보세요.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2" name="Google Shape;222;g16f38669a26_1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1726" y="4972278"/>
            <a:ext cx="3872105" cy="3872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16f38669a26_1_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689896" y="5701342"/>
            <a:ext cx="3872105" cy="387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16f38669a26_1_8"/>
          <p:cNvSpPr/>
          <p:nvPr/>
        </p:nvSpPr>
        <p:spPr>
          <a:xfrm>
            <a:off x="4451925" y="7442400"/>
            <a:ext cx="2591700" cy="1200600"/>
          </a:xfrm>
          <a:prstGeom prst="rect">
            <a:avLst/>
          </a:prstGeom>
          <a:solidFill>
            <a:srgbClr val="FFBF8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페트병 분리수거 자판기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(페트병이 아니면 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버릴 수 없도록 함)</a:t>
            </a:r>
            <a:endParaRPr b="0" i="0" sz="23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225" name="Google Shape;225;g16f38669a26_1_8"/>
          <p:cNvSpPr/>
          <p:nvPr/>
        </p:nvSpPr>
        <p:spPr>
          <a:xfrm>
            <a:off x="8809325" y="6574800"/>
            <a:ext cx="2591700" cy="1200600"/>
          </a:xfrm>
          <a:prstGeom prst="rect">
            <a:avLst/>
          </a:prstGeom>
          <a:solidFill>
            <a:srgbClr val="FFBF8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도로에 있는 전동킥보드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구분하기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6" name="Google Shape;226;g16f38669a26_1_8"/>
          <p:cNvSpPr/>
          <p:nvPr/>
        </p:nvSpPr>
        <p:spPr>
          <a:xfrm>
            <a:off x="13330100" y="8139450"/>
            <a:ext cx="2591700" cy="1200600"/>
          </a:xfrm>
          <a:prstGeom prst="rect">
            <a:avLst/>
          </a:prstGeom>
          <a:solidFill>
            <a:srgbClr val="FFBF8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시각장애인 도로 보행물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</a:rPr>
              <a:t>시설 감지</a:t>
            </a:r>
            <a:endParaRPr b="0" i="0" sz="2300" u="none" cap="none" strike="noStrike">
              <a:solidFill>
                <a:srgbClr val="000000"/>
              </a:solidFill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BF86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"/>
          <p:cNvSpPr txBox="1"/>
          <p:nvPr/>
        </p:nvSpPr>
        <p:spPr>
          <a:xfrm>
            <a:off x="1564609" y="669535"/>
            <a:ext cx="7061029" cy="50167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0"/>
              <a:buFont typeface="Arial"/>
              <a:buNone/>
            </a:pPr>
            <a:r>
              <a:rPr b="0" i="0" lang="ko-KR" sz="32000" u="none" cap="none" strike="noStrike">
                <a:solidFill>
                  <a:srgbClr val="FFFFFF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4"/>
          <p:cNvSpPr txBox="1"/>
          <p:nvPr/>
        </p:nvSpPr>
        <p:spPr>
          <a:xfrm>
            <a:off x="5810977" y="3437961"/>
            <a:ext cx="125724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1" i="0" lang="ko-KR" sz="6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 및 구체화</a:t>
            </a:r>
            <a:endParaRPr b="1" i="0" sz="6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t/>
            </a:r>
            <a:endParaRPr b="1" i="0" sz="6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4" name="Google Shape;23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1743" y="6451243"/>
            <a:ext cx="2502257" cy="2502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4"/>
          <p:cNvSpPr/>
          <p:nvPr/>
        </p:nvSpPr>
        <p:spPr>
          <a:xfrm>
            <a:off x="-1272190" y="-76689"/>
            <a:ext cx="2747671" cy="1036368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14"/>
          <p:cNvGrpSpPr/>
          <p:nvPr/>
        </p:nvGrpSpPr>
        <p:grpSpPr>
          <a:xfrm>
            <a:off x="685800" y="9182100"/>
            <a:ext cx="1887723" cy="1268516"/>
            <a:chOff x="15296797" y="7913584"/>
            <a:chExt cx="2973360" cy="1998045"/>
          </a:xfrm>
        </p:grpSpPr>
        <p:grpSp>
          <p:nvGrpSpPr>
            <p:cNvPr id="238" name="Google Shape;238;p14"/>
            <p:cNvGrpSpPr/>
            <p:nvPr/>
          </p:nvGrpSpPr>
          <p:grpSpPr>
            <a:xfrm>
              <a:off x="15296797" y="7913584"/>
              <a:ext cx="2320732" cy="1998045"/>
              <a:chOff x="2444109" y="6343951"/>
              <a:chExt cx="2320732" cy="1998045"/>
            </a:xfrm>
          </p:grpSpPr>
          <p:sp>
            <p:nvSpPr>
              <p:cNvPr id="239" name="Google Shape;239;p14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4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4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2" name="Google Shape;242;p14"/>
            <p:cNvGrpSpPr/>
            <p:nvPr/>
          </p:nvGrpSpPr>
          <p:grpSpPr>
            <a:xfrm>
              <a:off x="17010586" y="8804084"/>
              <a:ext cx="1259571" cy="1084434"/>
              <a:chOff x="2444109" y="6343951"/>
              <a:chExt cx="2320732" cy="1998045"/>
            </a:xfrm>
          </p:grpSpPr>
          <p:sp>
            <p:nvSpPr>
              <p:cNvPr id="243" name="Google Shape;243;p14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4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4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1"/>
          <p:cNvSpPr/>
          <p:nvPr/>
        </p:nvSpPr>
        <p:spPr>
          <a:xfrm>
            <a:off x="-9780" y="-571500"/>
            <a:ext cx="1998477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29550" y="1572375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1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1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 선정 및 구체화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11"/>
          <p:cNvGrpSpPr/>
          <p:nvPr/>
        </p:nvGrpSpPr>
        <p:grpSpPr>
          <a:xfrm>
            <a:off x="762000" y="8429925"/>
            <a:ext cx="3118620" cy="2123775"/>
            <a:chOff x="1200323" y="7037852"/>
            <a:chExt cx="2973360" cy="1998045"/>
          </a:xfrm>
        </p:grpSpPr>
        <p:grpSp>
          <p:nvGrpSpPr>
            <p:cNvPr id="256" name="Google Shape;256;p11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257" name="Google Shape;257;p11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11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11"/>
            <p:cNvGrpSpPr/>
            <p:nvPr/>
          </p:nvGrpSpPr>
          <p:grpSpPr>
            <a:xfrm>
              <a:off x="2914112" y="7928352"/>
              <a:ext cx="1259571" cy="1084434"/>
              <a:chOff x="2444109" y="6343951"/>
              <a:chExt cx="2320732" cy="1998045"/>
            </a:xfrm>
          </p:grpSpPr>
          <p:sp>
            <p:nvSpPr>
              <p:cNvPr id="261" name="Google Shape;261;p11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11"/>
              <p:cNvSpPr/>
              <p:nvPr/>
            </p:nvSpPr>
            <p:spPr>
              <a:xfrm>
                <a:off x="3597082" y="6581319"/>
                <a:ext cx="1167759" cy="1760677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aphicFrame>
        <p:nvGraphicFramePr>
          <p:cNvPr id="264" name="Google Shape;264;p11"/>
          <p:cNvGraphicFramePr/>
          <p:nvPr/>
        </p:nvGraphicFramePr>
        <p:xfrm>
          <a:off x="2212225" y="175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{1F3FDA79-52C0-49E1-A715-650DDE40DBBC}</a:tableStyleId>
              </a:tblPr>
              <a:tblGrid>
                <a:gridCol w="3937325"/>
                <a:gridCol w="3937325"/>
                <a:gridCol w="3937325"/>
                <a:gridCol w="3937325"/>
              </a:tblGrid>
              <a:tr h="1308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아이디어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1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페트병 분리수거 자판기</a:t>
                      </a:r>
                      <a:endParaRPr sz="2100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도로에 있는 전동킥보드</a:t>
                      </a:r>
                      <a:endParaRPr sz="2100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1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구분하기</a:t>
                      </a:r>
                      <a:endParaRPr sz="2100" u="none" cap="none" strike="noStrike"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1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시각장애인 도로 보행물 </a:t>
                      </a:r>
                      <a:endParaRPr sz="2100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2100">
                          <a:solidFill>
                            <a:schemeClr val="dk1"/>
                          </a:solidFill>
                          <a:latin typeface="NanumGothic ExtraBold"/>
                          <a:ea typeface="NanumGothic ExtraBold"/>
                          <a:cs typeface="NanumGothic ExtraBold"/>
                          <a:sym typeface="NanumGothic ExtraBold"/>
                        </a:rPr>
                        <a:t>시설 감지</a:t>
                      </a:r>
                      <a:endParaRPr sz="2100">
                        <a:solidFill>
                          <a:schemeClr val="dk1"/>
                        </a:solidFill>
                        <a:latin typeface="NanumGothic ExtraBold"/>
                        <a:ea typeface="NanumGothic ExtraBold"/>
                        <a:cs typeface="NanumGothic ExtraBold"/>
                        <a:sym typeface="NanumGothic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179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데이터 유무 확인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(어디서 가져올 것인가?)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AI hub</a:t>
                      </a:r>
                      <a:endParaRPr b="1" sz="2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생활 폐기물 이미지</a:t>
                      </a:r>
                      <a:endParaRPr b="1" sz="2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폐플라스틱 이미지</a:t>
                      </a:r>
                      <a:endParaRPr b="1" sz="2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Roboflow</a:t>
                      </a:r>
                      <a:endParaRPr b="1" sz="2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electric kickboard</a:t>
                      </a:r>
                      <a:endParaRPr b="1" sz="2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AI Hub</a:t>
                      </a:r>
                      <a:endParaRPr b="1" sz="2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보행 안전을 위한 도로 시설물 데이터</a:t>
                      </a:r>
                      <a:endParaRPr b="1" sz="2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메타데이터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(속성, 바운딩 정보 등)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존재 여부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JSON 형태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YOLOv5 config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JSON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0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선정 여부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b="1" lang="ko-KR" sz="2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X</a:t>
                      </a:r>
                      <a:endParaRPr b="1" sz="21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g16f38669a26_1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16f38669a26_1_50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16f38669a26_1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6f38669a26_1_50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i="0" lang="ko-KR" sz="3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주제 선정 및 구체화</a:t>
            </a:r>
            <a:endParaRPr i="0" sz="35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3" name="Google Shape;273;g16f38669a26_1_50"/>
          <p:cNvSpPr/>
          <p:nvPr/>
        </p:nvSpPr>
        <p:spPr>
          <a:xfrm>
            <a:off x="-9775" y="0"/>
            <a:ext cx="1998600" cy="113919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4" name="Google Shape;274;g16f38669a26_1_50"/>
          <p:cNvGrpSpPr/>
          <p:nvPr/>
        </p:nvGrpSpPr>
        <p:grpSpPr>
          <a:xfrm>
            <a:off x="762055" y="8429738"/>
            <a:ext cx="3118520" cy="2123722"/>
            <a:chOff x="1200323" y="7037852"/>
            <a:chExt cx="2973134" cy="1998045"/>
          </a:xfrm>
        </p:grpSpPr>
        <p:grpSp>
          <p:nvGrpSpPr>
            <p:cNvPr id="275" name="Google Shape;275;g16f38669a26_1_50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276" name="Google Shape;276;g16f38669a26_1_50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g16f38669a26_1_50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g16f38669a26_1_50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g16f38669a26_1_50"/>
            <p:cNvGrpSpPr/>
            <p:nvPr/>
          </p:nvGrpSpPr>
          <p:grpSpPr>
            <a:xfrm>
              <a:off x="2913996" y="7928050"/>
              <a:ext cx="1259461" cy="1084338"/>
              <a:chOff x="2444109" y="6343951"/>
              <a:chExt cx="2320732" cy="1998044"/>
            </a:xfrm>
          </p:grpSpPr>
          <p:sp>
            <p:nvSpPr>
              <p:cNvPr id="280" name="Google Shape;280;g16f38669a26_1_50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g16f38669a26_1_50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g16f38669a26_1_50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83" name="Google Shape;283;g16f38669a26_1_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7100" y="929100"/>
            <a:ext cx="1927174" cy="215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16f38669a26_1_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65675" y="3109677"/>
            <a:ext cx="1998600" cy="2236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16f38669a26_1_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37089" y="5346610"/>
            <a:ext cx="1927185" cy="2156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6f38669a26_1_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1977" y="7799823"/>
            <a:ext cx="1857394" cy="207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g16f38669a26_1_50"/>
          <p:cNvSpPr txBox="1"/>
          <p:nvPr/>
        </p:nvSpPr>
        <p:spPr>
          <a:xfrm>
            <a:off x="6893851" y="1371638"/>
            <a:ext cx="5109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어떤 데이터를 사용할 것인가요?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-"/>
            </a:pPr>
            <a:r>
              <a:rPr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Roboflow (전동킥보드 데이터)</a:t>
            </a:r>
            <a:endParaRPr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g16f38669a26_1_50"/>
          <p:cNvSpPr txBox="1"/>
          <p:nvPr/>
        </p:nvSpPr>
        <p:spPr>
          <a:xfrm>
            <a:off x="6893853" y="3510750"/>
            <a:ext cx="87309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데이터 전처리(바운딩)은 어떻게 진행했나요?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73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Nanum Gothic"/>
              <a:buChar char="-"/>
            </a:pPr>
            <a:r>
              <a:rPr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YOLOv5 config 형식의 데이터 사용</a:t>
            </a:r>
            <a:endParaRPr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g16f38669a26_1_50"/>
          <p:cNvSpPr txBox="1"/>
          <p:nvPr/>
        </p:nvSpPr>
        <p:spPr>
          <a:xfrm>
            <a:off x="6893852" y="5477850"/>
            <a:ext cx="75228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3. 모델 학습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ko-KR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학습 데이터량 :</a:t>
            </a:r>
            <a:r>
              <a:rPr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train 3,000개 / val 65개</a:t>
            </a:r>
            <a:endParaRPr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ko-KR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Label : 4</a:t>
            </a:r>
            <a:r>
              <a:rPr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 beam,  dear,  gcooter,others</a:t>
            </a:r>
            <a:endParaRPr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ko-KR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학습시간 : </a:t>
            </a:r>
            <a:r>
              <a:rPr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5분</a:t>
            </a:r>
            <a:endParaRPr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" name="Google Shape;290;g16f38669a26_1_50"/>
          <p:cNvSpPr txBox="1"/>
          <p:nvPr/>
        </p:nvSpPr>
        <p:spPr>
          <a:xfrm>
            <a:off x="6893850" y="8301700"/>
            <a:ext cx="66168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ko-KR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4. 모델 평가</a:t>
            </a:r>
            <a:endParaRPr b="1" i="0" sz="25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i="0" lang="ko-KR" sz="25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MAP : 0</a:t>
            </a:r>
            <a:r>
              <a:rPr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.79 (epochs 5), 0.98 (epochs 10)</a:t>
            </a:r>
            <a:endParaRPr sz="2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g16f38669a26_1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26400" y="0"/>
            <a:ext cx="314325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16f38669a26_1_76"/>
          <p:cNvSpPr txBox="1"/>
          <p:nvPr/>
        </p:nvSpPr>
        <p:spPr>
          <a:xfrm>
            <a:off x="16834814" y="330993"/>
            <a:ext cx="1356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200"/>
              <a:buFont typeface="Arial"/>
              <a:buNone/>
            </a:pPr>
            <a:r>
              <a:rPr b="0" i="0" lang="ko-KR" sz="6200" u="none" cap="none" strike="noStrike">
                <a:solidFill>
                  <a:srgbClr val="000000"/>
                </a:solidFill>
                <a:latin typeface="Shadows Into Light"/>
                <a:ea typeface="Shadows Into Light"/>
                <a:cs typeface="Shadows Into Light"/>
                <a:sym typeface="Shadows Into Light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g16f38669a26_1_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61594" y="1161905"/>
            <a:ext cx="840336" cy="5426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16f38669a26_1_76"/>
          <p:cNvSpPr txBox="1"/>
          <p:nvPr/>
        </p:nvSpPr>
        <p:spPr>
          <a:xfrm>
            <a:off x="12317582" y="496926"/>
            <a:ext cx="43842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ko-KR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주제 선정 및 구체화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6f38669a26_1_76"/>
          <p:cNvSpPr/>
          <p:nvPr/>
        </p:nvSpPr>
        <p:spPr>
          <a:xfrm>
            <a:off x="-9780" y="-571500"/>
            <a:ext cx="1998600" cy="11963400"/>
          </a:xfrm>
          <a:prstGeom prst="rect">
            <a:avLst/>
          </a:prstGeom>
          <a:solidFill>
            <a:srgbClr val="CEE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g16f38669a26_1_76"/>
          <p:cNvGrpSpPr/>
          <p:nvPr/>
        </p:nvGrpSpPr>
        <p:grpSpPr>
          <a:xfrm>
            <a:off x="762055" y="8429738"/>
            <a:ext cx="3118520" cy="2123722"/>
            <a:chOff x="1200323" y="7037852"/>
            <a:chExt cx="2973134" cy="1998045"/>
          </a:xfrm>
        </p:grpSpPr>
        <p:grpSp>
          <p:nvGrpSpPr>
            <p:cNvPr id="301" name="Google Shape;301;g16f38669a26_1_76"/>
            <p:cNvGrpSpPr/>
            <p:nvPr/>
          </p:nvGrpSpPr>
          <p:grpSpPr>
            <a:xfrm>
              <a:off x="1200323" y="7037852"/>
              <a:ext cx="2320732" cy="1998045"/>
              <a:chOff x="2444109" y="6343951"/>
              <a:chExt cx="2320732" cy="1998045"/>
            </a:xfrm>
          </p:grpSpPr>
          <p:sp>
            <p:nvSpPr>
              <p:cNvPr id="302" name="Google Shape;302;g16f38669a26_1_76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g16f38669a26_1_76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g16f38669a26_1_76"/>
              <p:cNvSpPr/>
              <p:nvPr/>
            </p:nvSpPr>
            <p:spPr>
              <a:xfrm>
                <a:off x="3597082" y="6581320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5" name="Google Shape;305;g16f38669a26_1_76"/>
            <p:cNvGrpSpPr/>
            <p:nvPr/>
          </p:nvGrpSpPr>
          <p:grpSpPr>
            <a:xfrm>
              <a:off x="2913996" y="7928050"/>
              <a:ext cx="1259461" cy="1084338"/>
              <a:chOff x="2444109" y="6343951"/>
              <a:chExt cx="2320732" cy="1998044"/>
            </a:xfrm>
          </p:grpSpPr>
          <p:sp>
            <p:nvSpPr>
              <p:cNvPr id="306" name="Google Shape;306;g16f38669a26_1_76"/>
              <p:cNvSpPr/>
              <p:nvPr/>
            </p:nvSpPr>
            <p:spPr>
              <a:xfrm>
                <a:off x="2460840" y="6343951"/>
                <a:ext cx="2284101" cy="559891"/>
              </a:xfrm>
              <a:custGeom>
                <a:rect b="b" l="l" r="r" t="t"/>
                <a:pathLst>
                  <a:path extrusionOk="0" h="559891" w="2284101">
                    <a:moveTo>
                      <a:pt x="1135380" y="0"/>
                    </a:moveTo>
                    <a:lnTo>
                      <a:pt x="2284101" y="236220"/>
                    </a:lnTo>
                    <a:lnTo>
                      <a:pt x="1148721" y="559891"/>
                    </a:lnTo>
                    <a:lnTo>
                      <a:pt x="0" y="308431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CEE5D0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g16f38669a26_1_76"/>
              <p:cNvSpPr/>
              <p:nvPr/>
            </p:nvSpPr>
            <p:spPr>
              <a:xfrm>
                <a:off x="2444109" y="6654800"/>
                <a:ext cx="1155706" cy="1682571"/>
              </a:xfrm>
              <a:custGeom>
                <a:rect b="b" l="l" r="r" t="t"/>
                <a:pathLst>
                  <a:path extrusionOk="0" h="1682571" w="1155706">
                    <a:moveTo>
                      <a:pt x="0" y="0"/>
                    </a:moveTo>
                    <a:lnTo>
                      <a:pt x="1150626" y="248920"/>
                    </a:lnTo>
                    <a:cubicBezTo>
                      <a:pt x="1152319" y="726804"/>
                      <a:pt x="1154013" y="1204687"/>
                      <a:pt x="1155706" y="1682571"/>
                    </a:cubicBezTo>
                    <a:lnTo>
                      <a:pt x="1905" y="14488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BF86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g16f38669a26_1_76"/>
              <p:cNvSpPr/>
              <p:nvPr/>
            </p:nvSpPr>
            <p:spPr>
              <a:xfrm>
                <a:off x="3597082" y="6581319"/>
                <a:ext cx="1167759" cy="1760676"/>
              </a:xfrm>
              <a:custGeom>
                <a:rect b="b" l="l" r="r" t="t"/>
                <a:pathLst>
                  <a:path extrusionOk="0" h="1760676" w="1167759">
                    <a:moveTo>
                      <a:pt x="1165854" y="0"/>
                    </a:moveTo>
                    <a:lnTo>
                      <a:pt x="0" y="327025"/>
                    </a:lnTo>
                    <a:cubicBezTo>
                      <a:pt x="1693" y="804909"/>
                      <a:pt x="3387" y="1282792"/>
                      <a:pt x="5080" y="1760676"/>
                    </a:cubicBezTo>
                    <a:lnTo>
                      <a:pt x="1167759" y="1427936"/>
                    </a:lnTo>
                    <a:lnTo>
                      <a:pt x="1165854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25400">
                <a:solidFill>
                  <a:srgbClr val="2D553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9" name="Google Shape;309;g16f38669a26_1_76"/>
          <p:cNvSpPr txBox="1"/>
          <p:nvPr/>
        </p:nvSpPr>
        <p:spPr>
          <a:xfrm>
            <a:off x="4444223" y="1974225"/>
            <a:ext cx="353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</a:t>
            </a: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학습 이미지&gt;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0" name="Google Shape;310;g16f38669a26_1_76"/>
          <p:cNvSpPr txBox="1"/>
          <p:nvPr/>
        </p:nvSpPr>
        <p:spPr>
          <a:xfrm>
            <a:off x="11965086" y="1974225"/>
            <a:ext cx="3534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ko-KR"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&lt;</a:t>
            </a:r>
            <a:r>
              <a:rPr b="1" i="0" lang="ko-KR" sz="3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평가 이미지&gt;</a:t>
            </a:r>
            <a:endParaRPr b="1" i="0" sz="30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11" name="Google Shape;311;g16f38669a26_1_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3388" y="2950750"/>
            <a:ext cx="5056575" cy="50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16f38669a26_1_76"/>
          <p:cNvPicPr preferRelativeResize="0"/>
          <p:nvPr/>
        </p:nvPicPr>
        <p:blipFill rotWithShape="1">
          <a:blip r:embed="rId6">
            <a:alphaModFix/>
          </a:blip>
          <a:srcRect b="0" l="0" r="4361" t="0"/>
          <a:stretch/>
        </p:blipFill>
        <p:spPr>
          <a:xfrm>
            <a:off x="10231550" y="3536725"/>
            <a:ext cx="7001950" cy="41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2022-09-19T14:15:28Z</dcterms:created>
  <dc:creator>officegen</dc:creator>
</cp:coreProperties>
</file>